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9"/>
  </p:notesMasterIdLst>
  <p:handoutMasterIdLst>
    <p:handoutMasterId r:id="rId10"/>
  </p:handoutMasterIdLst>
  <p:sldIdLst>
    <p:sldId id="276" r:id="rId5"/>
    <p:sldId id="341" r:id="rId6"/>
    <p:sldId id="358" r:id="rId7"/>
    <p:sldId id="359"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EFCFA"/>
    <a:srgbClr val="FFFFFF"/>
    <a:srgbClr val="FDFCFC"/>
    <a:srgbClr val="FFF3E2"/>
    <a:srgbClr val="F8EED4"/>
    <a:srgbClr val="F8ECCF"/>
    <a:srgbClr val="E1EBFE"/>
    <a:srgbClr val="F5F7FB"/>
    <a:srgbClr val="FFFDF7"/>
    <a:srgbClr val="FFFE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2" autoAdjust="0"/>
    <p:restoredTop sz="95634"/>
  </p:normalViewPr>
  <p:slideViewPr>
    <p:cSldViewPr snapToGrid="0" showGuides="1">
      <p:cViewPr>
        <p:scale>
          <a:sx n="100" d="100"/>
          <a:sy n="100" d="100"/>
        </p:scale>
        <p:origin x="-24" y="246"/>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6"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6/11/relationships/changesInfo" Target="changesInfos/changesInfo1.xml"/><Relationship Id="rId10"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ab Das" userId="ebdad78e63cdf28d" providerId="LiveId" clId="{1DF4A7C2-82D8-4104-8508-215222E47EAD}"/>
    <pc:docChg chg="modSld">
      <pc:chgData name="Arnab Das" userId="ebdad78e63cdf28d" providerId="LiveId" clId="{1DF4A7C2-82D8-4104-8508-215222E47EAD}" dt="2025-03-06T21:44:58.191" v="1" actId="20577"/>
      <pc:docMkLst>
        <pc:docMk/>
      </pc:docMkLst>
      <pc:sldChg chg="modSp mod">
        <pc:chgData name="Arnab Das" userId="ebdad78e63cdf28d" providerId="LiveId" clId="{1DF4A7C2-82D8-4104-8508-215222E47EAD}" dt="2025-03-06T21:44:58.191" v="1" actId="20577"/>
        <pc:sldMkLst>
          <pc:docMk/>
          <pc:sldMk cId="3230294661" sldId="303"/>
        </pc:sldMkLst>
        <pc:spChg chg="mod">
          <ac:chgData name="Arnab Das" userId="ebdad78e63cdf28d" providerId="LiveId" clId="{1DF4A7C2-82D8-4104-8508-215222E47EAD}" dt="2025-03-06T21:44:58.191" v="1" actId="20577"/>
          <ac:spMkLst>
            <pc:docMk/>
            <pc:sldMk cId="3230294661" sldId="303"/>
            <ac:spMk id="15" creationId="{0710CB70-911B-13D8-EFCD-B894B012130B}"/>
          </ac:spMkLst>
        </pc:spChg>
      </pc:sldChg>
    </pc:docChg>
  </pc:docChgLst>
  <pc:docChgLst>
    <pc:chgData name="Arnab Das" userId="ebdad78e63cdf28d" providerId="LiveId" clId="{92DF6A86-1F79-4A56-ADEC-03D1CCD46EFA}"/>
    <pc:docChg chg="delSld">
      <pc:chgData name="Arnab Das" userId="ebdad78e63cdf28d" providerId="LiveId" clId="{92DF6A86-1F79-4A56-ADEC-03D1CCD46EFA}" dt="2024-08-17T20:03:47.731" v="4" actId="2696"/>
      <pc:docMkLst>
        <pc:docMk/>
      </pc:docMkLst>
      <pc:sldChg chg="del">
        <pc:chgData name="Arnab Das" userId="ebdad78e63cdf28d" providerId="LiveId" clId="{92DF6A86-1F79-4A56-ADEC-03D1CCD46EFA}" dt="2024-08-17T20:03:47.731" v="4" actId="2696"/>
        <pc:sldMkLst>
          <pc:docMk/>
          <pc:sldMk cId="2775535166" sldId="275"/>
        </pc:sldMkLst>
      </pc:sldChg>
      <pc:sldChg chg="del">
        <pc:chgData name="Arnab Das" userId="ebdad78e63cdf28d" providerId="LiveId" clId="{92DF6A86-1F79-4A56-ADEC-03D1CCD46EFA}" dt="2024-08-17T20:03:47.731" v="4" actId="2696"/>
        <pc:sldMkLst>
          <pc:docMk/>
          <pc:sldMk cId="2478079616" sldId="277"/>
        </pc:sldMkLst>
      </pc:sldChg>
      <pc:sldChg chg="del">
        <pc:chgData name="Arnab Das" userId="ebdad78e63cdf28d" providerId="LiveId" clId="{92DF6A86-1F79-4A56-ADEC-03D1CCD46EFA}" dt="2024-08-17T20:03:47.731" v="4" actId="2696"/>
        <pc:sldMkLst>
          <pc:docMk/>
          <pc:sldMk cId="1640288181" sldId="278"/>
        </pc:sldMkLst>
      </pc:sldChg>
      <pc:sldChg chg="del">
        <pc:chgData name="Arnab Das" userId="ebdad78e63cdf28d" providerId="LiveId" clId="{92DF6A86-1F79-4A56-ADEC-03D1CCD46EFA}" dt="2024-08-17T20:03:47.731" v="4" actId="2696"/>
        <pc:sldMkLst>
          <pc:docMk/>
          <pc:sldMk cId="1246021298" sldId="279"/>
        </pc:sldMkLst>
      </pc:sldChg>
      <pc:sldChg chg="del">
        <pc:chgData name="Arnab Das" userId="ebdad78e63cdf28d" providerId="LiveId" clId="{92DF6A86-1F79-4A56-ADEC-03D1CCD46EFA}" dt="2024-08-17T20:03:47.731" v="4" actId="2696"/>
        <pc:sldMkLst>
          <pc:docMk/>
          <pc:sldMk cId="2107888131" sldId="281"/>
        </pc:sldMkLst>
      </pc:sldChg>
      <pc:sldChg chg="del">
        <pc:chgData name="Arnab Das" userId="ebdad78e63cdf28d" providerId="LiveId" clId="{92DF6A86-1F79-4A56-ADEC-03D1CCD46EFA}" dt="2024-08-17T20:03:47.731" v="4" actId="2696"/>
        <pc:sldMkLst>
          <pc:docMk/>
          <pc:sldMk cId="3157109385" sldId="282"/>
        </pc:sldMkLst>
      </pc:sldChg>
      <pc:sldChg chg="del">
        <pc:chgData name="Arnab Das" userId="ebdad78e63cdf28d" providerId="LiveId" clId="{92DF6A86-1F79-4A56-ADEC-03D1CCD46EFA}" dt="2024-08-17T20:03:47.731" v="4" actId="2696"/>
        <pc:sldMkLst>
          <pc:docMk/>
          <pc:sldMk cId="2517140333" sldId="283"/>
        </pc:sldMkLst>
      </pc:sldChg>
      <pc:sldChg chg="del">
        <pc:chgData name="Arnab Das" userId="ebdad78e63cdf28d" providerId="LiveId" clId="{92DF6A86-1F79-4A56-ADEC-03D1CCD46EFA}" dt="2024-08-17T20:03:38.838" v="3" actId="2696"/>
        <pc:sldMkLst>
          <pc:docMk/>
          <pc:sldMk cId="3760906987" sldId="285"/>
        </pc:sldMkLst>
      </pc:sldChg>
      <pc:sldChg chg="del">
        <pc:chgData name="Arnab Das" userId="ebdad78e63cdf28d" providerId="LiveId" clId="{92DF6A86-1F79-4A56-ADEC-03D1CCD46EFA}" dt="2024-08-17T20:03:32.425" v="0" actId="2696"/>
        <pc:sldMkLst>
          <pc:docMk/>
          <pc:sldMk cId="4157533387" sldId="288"/>
        </pc:sldMkLst>
      </pc:sldChg>
      <pc:sldChg chg="del">
        <pc:chgData name="Arnab Das" userId="ebdad78e63cdf28d" providerId="LiveId" clId="{92DF6A86-1F79-4A56-ADEC-03D1CCD46EFA}" dt="2024-08-17T20:03:36.909" v="2" actId="2696"/>
        <pc:sldMkLst>
          <pc:docMk/>
          <pc:sldMk cId="4182148033" sldId="293"/>
        </pc:sldMkLst>
      </pc:sldChg>
      <pc:sldChg chg="del">
        <pc:chgData name="Arnab Das" userId="ebdad78e63cdf28d" providerId="LiveId" clId="{92DF6A86-1F79-4A56-ADEC-03D1CCD46EFA}" dt="2024-08-17T20:03:47.731" v="4" actId="2696"/>
        <pc:sldMkLst>
          <pc:docMk/>
          <pc:sldMk cId="32955924" sldId="294"/>
        </pc:sldMkLst>
      </pc:sldChg>
      <pc:sldChg chg="del">
        <pc:chgData name="Arnab Das" userId="ebdad78e63cdf28d" providerId="LiveId" clId="{92DF6A86-1F79-4A56-ADEC-03D1CCD46EFA}" dt="2024-08-17T20:03:34.604" v="1" actId="2696"/>
        <pc:sldMkLst>
          <pc:docMk/>
          <pc:sldMk cId="2519727083"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7/6/2025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2025/7/6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2</a:t>
            </a:fld>
            <a:endParaRPr lang="zh-CN" altLang="en-US"/>
          </a:p>
        </p:txBody>
      </p:sp>
    </p:spTree>
    <p:extLst>
      <p:ext uri="{BB962C8B-B14F-4D97-AF65-F5344CB8AC3E}">
        <p14:creationId xmlns:p14="http://schemas.microsoft.com/office/powerpoint/2010/main" val="2218431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361454-0857-6BEB-35FD-6C4F8A17F2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386A52-0AAD-09A4-2237-7F547BA3EC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70EA27-D9BA-8AE7-D3C4-3F4BC72E6575}"/>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5C97D611-E48E-B19B-EE81-F6776E13F793}"/>
              </a:ext>
            </a:extLst>
          </p:cNvPr>
          <p:cNvSpPr>
            <a:spLocks noGrp="1"/>
          </p:cNvSpPr>
          <p:nvPr>
            <p:ph type="sldNum" sz="quarter" idx="5"/>
          </p:nvPr>
        </p:nvSpPr>
        <p:spPr/>
        <p:txBody>
          <a:bodyPr/>
          <a:lstStyle/>
          <a:p>
            <a:fld id="{017105BD-6D6F-49DB-9DE4-D4A6452D7E5F}" type="slidenum">
              <a:rPr lang="zh-CN" altLang="en-US" smtClean="0"/>
              <a:t>3</a:t>
            </a:fld>
            <a:endParaRPr lang="zh-CN" altLang="en-US"/>
          </a:p>
        </p:txBody>
      </p:sp>
    </p:spTree>
    <p:extLst>
      <p:ext uri="{BB962C8B-B14F-4D97-AF65-F5344CB8AC3E}">
        <p14:creationId xmlns:p14="http://schemas.microsoft.com/office/powerpoint/2010/main" val="8604112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5AE267-1025-13C2-8754-EE66201329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475223-18C6-F843-D749-BBF9E61342D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B3C34D0-1AEA-B5D4-7590-6950C9F987F4}"/>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59062464-F0F9-8FCE-192B-98532B4941B5}"/>
              </a:ext>
            </a:extLst>
          </p:cNvPr>
          <p:cNvSpPr>
            <a:spLocks noGrp="1"/>
          </p:cNvSpPr>
          <p:nvPr>
            <p:ph type="sldNum" sz="quarter" idx="5"/>
          </p:nvPr>
        </p:nvSpPr>
        <p:spPr/>
        <p:txBody>
          <a:bodyPr/>
          <a:lstStyle/>
          <a:p>
            <a:fld id="{017105BD-6D6F-49DB-9DE4-D4A6452D7E5F}" type="slidenum">
              <a:rPr lang="zh-CN" altLang="en-US" smtClean="0"/>
              <a:t>4</a:t>
            </a:fld>
            <a:endParaRPr lang="zh-CN" altLang="en-US"/>
          </a:p>
        </p:txBody>
      </p:sp>
    </p:spTree>
    <p:extLst>
      <p:ext uri="{BB962C8B-B14F-4D97-AF65-F5344CB8AC3E}">
        <p14:creationId xmlns:p14="http://schemas.microsoft.com/office/powerpoint/2010/main" val="2925338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3E2"/>
        </a:solidFill>
        <a:effectLst/>
      </p:bgPr>
    </p:bg>
    <p:spTree>
      <p:nvGrpSpPr>
        <p:cNvPr id="1" name=""/>
        <p:cNvGrpSpPr/>
        <p:nvPr/>
      </p:nvGrpSpPr>
      <p:grpSpPr>
        <a:xfrm>
          <a:off x="0" y="0"/>
          <a:ext cx="0" cy="0"/>
          <a:chOff x="0" y="0"/>
          <a:chExt cx="0" cy="0"/>
        </a:xfrm>
      </p:grpSpPr>
      <p:pic>
        <p:nvPicPr>
          <p:cNvPr id="10" name="Picture Placeholder 9">
            <a:extLst>
              <a:ext uri="{FF2B5EF4-FFF2-40B4-BE49-F238E27FC236}">
                <a16:creationId xmlns:a16="http://schemas.microsoft.com/office/drawing/2014/main" id="{42063C12-E414-40B6-D8C4-929F121BF20D}"/>
              </a:ext>
            </a:extLst>
          </p:cNvPr>
          <p:cNvPicPr>
            <a:picLocks noGrp="1" noChangeAspect="1"/>
          </p:cNvPicPr>
          <p:nvPr>
            <p:ph type="pic" sz="quarter" idx="51"/>
          </p:nvPr>
        </p:nvPicPr>
        <p:blipFill>
          <a:blip r:embed="rId2"/>
          <a:srcRect l="2998" r="2998"/>
          <a:stretch>
            <a:fillRect/>
          </a:stretch>
        </p:blipFill>
        <p:spPr>
          <a:prstGeom prst="rect">
            <a:avLst/>
          </a:prstGeom>
          <a:ln>
            <a:noFill/>
          </a:ln>
          <a:effectLst>
            <a:softEdge rad="112500"/>
          </a:effectLst>
        </p:spPr>
      </p:pic>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a:t>
            </a:fld>
            <a:endParaRPr lang="en-US" altLang="zh-CN" dirty="0"/>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1489482" y="-677736"/>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606145" y="1426425"/>
            <a:ext cx="4908247" cy="4614724"/>
          </a:xfrm>
        </p:spPr>
        <p:txBody>
          <a:bodyPr/>
          <a:lstStyle/>
          <a:p>
            <a:r>
              <a:rPr lang="en-US" sz="1600" dirty="0">
                <a:latin typeface="Spectral"/>
              </a:rPr>
              <a:t>A checksum is a </a:t>
            </a:r>
            <a:r>
              <a:rPr lang="en-US" sz="1600" b="1" dirty="0">
                <a:latin typeface="Spectral"/>
              </a:rPr>
              <a:t>unique fingerprint</a:t>
            </a:r>
            <a:r>
              <a:rPr lang="en-US" sz="1600" dirty="0">
                <a:latin typeface="Spectral"/>
              </a:rPr>
              <a:t> attached to the data before it's transmitted. When the data arrives at the recipient's end, the fingerprint is </a:t>
            </a:r>
            <a:r>
              <a:rPr lang="en-US" sz="1600" b="1" dirty="0">
                <a:latin typeface="Spectral"/>
              </a:rPr>
              <a:t>recalculated</a:t>
            </a:r>
            <a:r>
              <a:rPr lang="en-US" sz="1600" dirty="0">
                <a:latin typeface="Spectral"/>
              </a:rPr>
              <a:t> to ensure it matches the original one.</a:t>
            </a:r>
          </a:p>
          <a:p>
            <a:r>
              <a:rPr lang="en-US" sz="1600" dirty="0">
                <a:latin typeface="Spectral"/>
              </a:rPr>
              <a:t>If the checksum of a piece of data matches the expected value, you can be confident that the data hasn't been modified or damaged.</a:t>
            </a:r>
          </a:p>
          <a:p>
            <a:r>
              <a:rPr lang="en-US" sz="1600" dirty="0">
                <a:latin typeface="Spectral"/>
              </a:rPr>
              <a:t>Checksums are calculated by performing a mathematical operation on the data, such as adding up all the bytes or running it through a </a:t>
            </a:r>
            <a:r>
              <a:rPr lang="en-US" sz="1600" b="1" dirty="0">
                <a:latin typeface="Spectral"/>
              </a:rPr>
              <a:t>cryptographic hash function</a:t>
            </a:r>
            <a:r>
              <a:rPr lang="en-US" sz="1600" dirty="0">
                <a:latin typeface="Spectral"/>
              </a:rPr>
              <a:t>.</a:t>
            </a: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36733" y="100862"/>
            <a:ext cx="9322491" cy="1325563"/>
          </a:xfrm>
        </p:spPr>
        <p:txBody>
          <a:bodyPr/>
          <a:lstStyle/>
          <a:p>
            <a:r>
              <a:rPr lang="en-US" altLang="zh-CN" sz="4800" dirty="0"/>
              <a:t>What is </a:t>
            </a:r>
            <a:r>
              <a:rPr lang="en-IN" dirty="0"/>
              <a:t>Checksums</a:t>
            </a:r>
            <a:r>
              <a:rPr lang="en-US" altLang="zh-CN" sz="4800" dirty="0"/>
              <a:t>?</a:t>
            </a:r>
            <a:endParaRPr lang="en-US" sz="4800" dirty="0"/>
          </a:p>
        </p:txBody>
      </p:sp>
      <p:pic>
        <p:nvPicPr>
          <p:cNvPr id="14" name="Picture 13">
            <a:extLst>
              <a:ext uri="{FF2B5EF4-FFF2-40B4-BE49-F238E27FC236}">
                <a16:creationId xmlns:a16="http://schemas.microsoft.com/office/drawing/2014/main" id="{BA9E6217-7077-5150-9087-1B942B12D4ED}"/>
              </a:ext>
            </a:extLst>
          </p:cNvPr>
          <p:cNvPicPr>
            <a:picLocks noChangeAspect="1"/>
          </p:cNvPicPr>
          <p:nvPr/>
        </p:nvPicPr>
        <p:blipFill>
          <a:blip r:embed="rId3"/>
          <a:srcRect l="1743" t="4820" r="2162" b="27891"/>
          <a:stretch>
            <a:fillRect/>
          </a:stretch>
        </p:blipFill>
        <p:spPr>
          <a:xfrm>
            <a:off x="606144" y="4401164"/>
            <a:ext cx="4814941" cy="2272346"/>
          </a:xfrm>
          <a:prstGeom prst="rect">
            <a:avLst/>
          </a:prstGeom>
        </p:spPr>
      </p:pic>
    </p:spTree>
    <p:extLst>
      <p:ext uri="{BB962C8B-B14F-4D97-AF65-F5344CB8AC3E}">
        <p14:creationId xmlns:p14="http://schemas.microsoft.com/office/powerpoint/2010/main" val="775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a:extLst>
            <a:ext uri="{FF2B5EF4-FFF2-40B4-BE49-F238E27FC236}">
              <a16:creationId xmlns:a16="http://schemas.microsoft.com/office/drawing/2014/main" id="{B404038B-6554-0200-65EA-8C6BCCA10BAB}"/>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BB81815B-1C75-6D92-9DA1-0F54EA4EC885}"/>
              </a:ext>
            </a:extLst>
          </p:cNvPr>
          <p:cNvPicPr>
            <a:picLocks noChangeAspect="1"/>
          </p:cNvPicPr>
          <p:nvPr/>
        </p:nvPicPr>
        <p:blipFill>
          <a:blip r:embed="rId3"/>
          <a:stretch>
            <a:fillRect/>
          </a:stretch>
        </p:blipFill>
        <p:spPr>
          <a:xfrm>
            <a:off x="6096000" y="274955"/>
            <a:ext cx="5701004" cy="3800669"/>
          </a:xfrm>
          <a:prstGeom prst="rect">
            <a:avLst/>
          </a:prstGeom>
        </p:spPr>
      </p:pic>
      <p:sp>
        <p:nvSpPr>
          <p:cNvPr id="5" name="Title 4">
            <a:extLst>
              <a:ext uri="{FF2B5EF4-FFF2-40B4-BE49-F238E27FC236}">
                <a16:creationId xmlns:a16="http://schemas.microsoft.com/office/drawing/2014/main" id="{F77B7F36-77E5-36F6-B550-603800428C59}"/>
              </a:ext>
            </a:extLst>
          </p:cNvPr>
          <p:cNvSpPr>
            <a:spLocks noGrp="1"/>
          </p:cNvSpPr>
          <p:nvPr>
            <p:ph type="title"/>
          </p:nvPr>
        </p:nvSpPr>
        <p:spPr>
          <a:xfrm>
            <a:off x="415434" y="134347"/>
            <a:ext cx="9892859" cy="752893"/>
          </a:xfrm>
        </p:spPr>
        <p:txBody>
          <a:bodyPr/>
          <a:lstStyle/>
          <a:p>
            <a:r>
              <a:rPr lang="en-US" altLang="zh-CN" sz="4000" dirty="0"/>
              <a:t>How Does a Checksum Work ?</a:t>
            </a:r>
            <a:endParaRPr lang="en-US" sz="4000" dirty="0"/>
          </a:p>
        </p:txBody>
      </p:sp>
      <p:sp>
        <p:nvSpPr>
          <p:cNvPr id="7" name="Slide Number Placeholder 6">
            <a:extLst>
              <a:ext uri="{FF2B5EF4-FFF2-40B4-BE49-F238E27FC236}">
                <a16:creationId xmlns:a16="http://schemas.microsoft.com/office/drawing/2014/main" id="{837C7ABF-4550-0B32-DD20-8AB7322F175A}"/>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6" name="Freeform: Shape 5">
            <a:extLst>
              <a:ext uri="{FF2B5EF4-FFF2-40B4-BE49-F238E27FC236}">
                <a16:creationId xmlns:a16="http://schemas.microsoft.com/office/drawing/2014/main" id="{011233A5-8D9E-241B-6054-C72653BC0CF6}"/>
              </a:ext>
              <a:ext uri="{C183D7F6-B498-43B3-948B-1728B52AA6E4}">
                <adec:decorative xmlns:adec="http://schemas.microsoft.com/office/drawing/2017/decorative" val="1"/>
              </a:ext>
            </a:extLst>
          </p:cNvPr>
          <p:cNvSpPr/>
          <p:nvPr/>
        </p:nvSpPr>
        <p:spPr>
          <a:xfrm>
            <a:off x="11194169" y="-611873"/>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4" name="AutoShape 4">
            <a:extLst>
              <a:ext uri="{FF2B5EF4-FFF2-40B4-BE49-F238E27FC236}">
                <a16:creationId xmlns:a16="http://schemas.microsoft.com/office/drawing/2014/main" id="{88E86F28-5A38-150F-8EB7-B2C54F452F4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 name="Text Placeholder 19">
            <a:extLst>
              <a:ext uri="{FF2B5EF4-FFF2-40B4-BE49-F238E27FC236}">
                <a16:creationId xmlns:a16="http://schemas.microsoft.com/office/drawing/2014/main" id="{E13B6885-7E1E-BF4A-C0FF-1D0368BBF9C0}"/>
              </a:ext>
            </a:extLst>
          </p:cNvPr>
          <p:cNvSpPr>
            <a:spLocks noGrp="1"/>
          </p:cNvSpPr>
          <p:nvPr>
            <p:ph type="body" sz="quarter" idx="28"/>
          </p:nvPr>
        </p:nvSpPr>
        <p:spPr>
          <a:xfrm>
            <a:off x="415435" y="887240"/>
            <a:ext cx="5285570" cy="5567881"/>
          </a:xfrm>
        </p:spPr>
        <p:txBody>
          <a:bodyPr/>
          <a:lstStyle/>
          <a:p>
            <a:endParaRPr lang="en-US" sz="1600" dirty="0">
              <a:latin typeface="Spectral"/>
            </a:endParaRPr>
          </a:p>
          <a:p>
            <a:r>
              <a:rPr lang="en-US" sz="1600" dirty="0">
                <a:latin typeface="Spectral"/>
              </a:rPr>
              <a:t>The process of using a checksum for error detection is straightforward:</a:t>
            </a:r>
          </a:p>
          <a:p>
            <a:endParaRPr lang="en-US" sz="1600" dirty="0">
              <a:latin typeface="Spectral"/>
            </a:endParaRPr>
          </a:p>
          <a:p>
            <a:pPr marL="342900" indent="-342900">
              <a:buFont typeface="+mj-lt"/>
              <a:buAutoNum type="arabicPeriod"/>
            </a:pPr>
            <a:r>
              <a:rPr lang="en-US" sz="1600" b="1" dirty="0">
                <a:latin typeface="Spectral"/>
              </a:rPr>
              <a:t>Calculation:</a:t>
            </a:r>
            <a:r>
              <a:rPr lang="en-US" sz="1600" dirty="0">
                <a:latin typeface="Spectral"/>
              </a:rPr>
              <a:t> Before sending or storing data, the original data is processed through a specific algorithm to produce a checksum value.</a:t>
            </a:r>
          </a:p>
          <a:p>
            <a:pPr marL="342900" indent="-342900">
              <a:buFont typeface="+mj-lt"/>
              <a:buAutoNum type="arabicPeriod"/>
            </a:pPr>
            <a:r>
              <a:rPr lang="en-US" sz="1600" b="1" dirty="0">
                <a:latin typeface="Spectral"/>
              </a:rPr>
              <a:t>Transmission/Storage:</a:t>
            </a:r>
            <a:r>
              <a:rPr lang="en-US" sz="1600" dirty="0">
                <a:latin typeface="Spectral"/>
              </a:rPr>
              <a:t> The checksum is appended to the data and sent over the network or saved in storage.</a:t>
            </a:r>
          </a:p>
          <a:p>
            <a:pPr marL="342900" indent="-342900">
              <a:buFont typeface="+mj-lt"/>
              <a:buAutoNum type="arabicPeriod"/>
            </a:pPr>
            <a:r>
              <a:rPr lang="en-US" sz="1600" b="1" dirty="0">
                <a:latin typeface="Spectral"/>
              </a:rPr>
              <a:t>Verification:</a:t>
            </a:r>
            <a:r>
              <a:rPr lang="en-US" sz="1600" dirty="0">
                <a:latin typeface="Spectral"/>
              </a:rPr>
              <a:t> Upon retrieval or reception, the checksum is recalculated using the same algorithm on the received data. This newly calculated checksum is compared with the original checksum.</a:t>
            </a:r>
          </a:p>
          <a:p>
            <a:pPr marL="342900" indent="-342900">
              <a:buFont typeface="+mj-lt"/>
              <a:buAutoNum type="arabicPeriod"/>
            </a:pPr>
            <a:r>
              <a:rPr lang="en-US" sz="1600" b="1" dirty="0">
                <a:latin typeface="Spectral"/>
              </a:rPr>
              <a:t>Error Detection:</a:t>
            </a:r>
            <a:r>
              <a:rPr lang="en-US" sz="1600" dirty="0">
                <a:latin typeface="Spectral"/>
              </a:rPr>
              <a:t> If the two checksum values match, the data is considered intact. If they do not match, it indicates that the data has been altered or corrupted during transmission or storage.</a:t>
            </a:r>
          </a:p>
          <a:p>
            <a:pPr lvl="0" eaLnBrk="0" fontAlgn="base" hangingPunct="0">
              <a:spcBef>
                <a:spcPct val="0"/>
              </a:spcBef>
              <a:spcAft>
                <a:spcPct val="0"/>
              </a:spcAft>
            </a:pPr>
            <a:endParaRPr lang="en-US" altLang="en-US" sz="2000" dirty="0">
              <a:solidFill>
                <a:schemeClr val="tx1"/>
              </a:solidFill>
              <a:latin typeface="Arial" panose="020B0604020202020204" pitchFamily="34" charset="0"/>
            </a:endParaRPr>
          </a:p>
          <a:p>
            <a:pPr lvl="0" eaLnBrk="0" fontAlgn="base" hangingPunct="0">
              <a:spcBef>
                <a:spcPct val="0"/>
              </a:spcBef>
              <a:spcAft>
                <a:spcPct val="0"/>
              </a:spcAft>
            </a:pPr>
            <a:endParaRPr lang="en-US" altLang="en-US" sz="900" dirty="0">
              <a:solidFill>
                <a:schemeClr val="tx1"/>
              </a:solidFill>
              <a:latin typeface="Arial" panose="020B0604020202020204" pitchFamily="34" charset="0"/>
            </a:endParaRPr>
          </a:p>
          <a:p>
            <a:pPr lvl="0" eaLnBrk="0" fontAlgn="base" hangingPunct="0">
              <a:spcBef>
                <a:spcPct val="0"/>
              </a:spcBef>
              <a:spcAft>
                <a:spcPct val="0"/>
              </a:spcAft>
            </a:pPr>
            <a:endParaRPr lang="en-US" altLang="en-US" sz="2000" dirty="0">
              <a:solidFill>
                <a:schemeClr val="tx1"/>
              </a:solidFill>
              <a:latin typeface="Arial" panose="020B0604020202020204" pitchFamily="34" charset="0"/>
            </a:endParaRPr>
          </a:p>
          <a:p>
            <a:pPr lvl="0" eaLnBrk="0" fontAlgn="base" hangingPunct="0">
              <a:spcBef>
                <a:spcPct val="0"/>
              </a:spcBef>
              <a:spcAft>
                <a:spcPct val="0"/>
              </a:spcAft>
            </a:pPr>
            <a:endParaRPr lang="en-US" altLang="en-US" sz="1600" dirty="0">
              <a:solidFill>
                <a:srgbClr val="363737"/>
              </a:solidFill>
              <a:latin typeface="Spectral"/>
            </a:endParaRPr>
          </a:p>
          <a:p>
            <a:pPr lvl="0" eaLnBrk="0" fontAlgn="base" hangingPunct="0">
              <a:spcBef>
                <a:spcPct val="0"/>
              </a:spcBef>
              <a:spcAft>
                <a:spcPct val="0"/>
              </a:spcAft>
            </a:pPr>
            <a:endParaRPr lang="en-US" altLang="en-US" sz="1600" dirty="0">
              <a:solidFill>
                <a:srgbClr val="363737"/>
              </a:solidFill>
              <a:latin typeface="Spectral"/>
            </a:endParaRPr>
          </a:p>
          <a:p>
            <a:endParaRPr lang="en-US" dirty="0"/>
          </a:p>
        </p:txBody>
      </p:sp>
      <p:cxnSp>
        <p:nvCxnSpPr>
          <p:cNvPr id="3" name="Straight Connector 2">
            <a:extLst>
              <a:ext uri="{FF2B5EF4-FFF2-40B4-BE49-F238E27FC236}">
                <a16:creationId xmlns:a16="http://schemas.microsoft.com/office/drawing/2014/main" id="{29270E45-F65D-2074-9BFE-0025C64F2810}"/>
              </a:ext>
            </a:extLst>
          </p:cNvPr>
          <p:cNvCxnSpPr>
            <a:cxnSpLocks/>
          </p:cNvCxnSpPr>
          <p:nvPr/>
        </p:nvCxnSpPr>
        <p:spPr>
          <a:xfrm>
            <a:off x="5738327" y="1175657"/>
            <a:ext cx="0" cy="540738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25894E0F-C338-8C8C-977B-B5CEAE6F84D4}"/>
              </a:ext>
            </a:extLst>
          </p:cNvPr>
          <p:cNvPicPr>
            <a:picLocks noChangeAspect="1"/>
          </p:cNvPicPr>
          <p:nvPr/>
        </p:nvPicPr>
        <p:blipFill>
          <a:blip r:embed="rId4"/>
          <a:srcRect t="30873" b="18926"/>
          <a:stretch>
            <a:fillRect/>
          </a:stretch>
        </p:blipFill>
        <p:spPr>
          <a:xfrm>
            <a:off x="6882379" y="4328067"/>
            <a:ext cx="4128245" cy="2072415"/>
          </a:xfrm>
          <a:prstGeom prst="rect">
            <a:avLst/>
          </a:prstGeom>
        </p:spPr>
      </p:pic>
    </p:spTree>
    <p:extLst>
      <p:ext uri="{BB962C8B-B14F-4D97-AF65-F5344CB8AC3E}">
        <p14:creationId xmlns:p14="http://schemas.microsoft.com/office/powerpoint/2010/main" val="2135283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CFA"/>
        </a:solidFill>
        <a:effectLst/>
      </p:bgPr>
    </p:bg>
    <p:spTree>
      <p:nvGrpSpPr>
        <p:cNvPr id="1" name="">
          <a:extLst>
            <a:ext uri="{FF2B5EF4-FFF2-40B4-BE49-F238E27FC236}">
              <a16:creationId xmlns:a16="http://schemas.microsoft.com/office/drawing/2014/main" id="{50A746D7-248B-4483-23E7-8F234FD9660E}"/>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424DC8D5-81C8-1962-47BD-2FFE937A5374}"/>
              </a:ext>
            </a:extLst>
          </p:cNvPr>
          <p:cNvPicPr>
            <a:picLocks noChangeAspect="1"/>
          </p:cNvPicPr>
          <p:nvPr/>
        </p:nvPicPr>
        <p:blipFill>
          <a:blip r:embed="rId3"/>
          <a:stretch>
            <a:fillRect/>
          </a:stretch>
        </p:blipFill>
        <p:spPr>
          <a:xfrm>
            <a:off x="5334000" y="0"/>
            <a:ext cx="6858000" cy="6858000"/>
          </a:xfrm>
          <a:prstGeom prst="rect">
            <a:avLst/>
          </a:prstGeom>
        </p:spPr>
      </p:pic>
      <p:sp>
        <p:nvSpPr>
          <p:cNvPr id="5" name="Title 4">
            <a:extLst>
              <a:ext uri="{FF2B5EF4-FFF2-40B4-BE49-F238E27FC236}">
                <a16:creationId xmlns:a16="http://schemas.microsoft.com/office/drawing/2014/main" id="{40083B99-AEF9-AC39-D7C3-1FABADFD1461}"/>
              </a:ext>
            </a:extLst>
          </p:cNvPr>
          <p:cNvSpPr>
            <a:spLocks noGrp="1"/>
          </p:cNvSpPr>
          <p:nvPr>
            <p:ph type="title"/>
          </p:nvPr>
        </p:nvSpPr>
        <p:spPr>
          <a:xfrm>
            <a:off x="415434" y="134347"/>
            <a:ext cx="9892859" cy="752893"/>
          </a:xfrm>
        </p:spPr>
        <p:txBody>
          <a:bodyPr/>
          <a:lstStyle/>
          <a:p>
            <a:r>
              <a:rPr lang="en-US" altLang="zh-CN" sz="4000" dirty="0"/>
              <a:t>Types of Checksum</a:t>
            </a:r>
            <a:endParaRPr lang="en-US" sz="4000" dirty="0"/>
          </a:p>
        </p:txBody>
      </p:sp>
      <p:sp>
        <p:nvSpPr>
          <p:cNvPr id="7" name="Slide Number Placeholder 6">
            <a:extLst>
              <a:ext uri="{FF2B5EF4-FFF2-40B4-BE49-F238E27FC236}">
                <a16:creationId xmlns:a16="http://schemas.microsoft.com/office/drawing/2014/main" id="{233F8CCD-D3C6-6114-733A-0EDA23B6D751}"/>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6" name="Freeform: Shape 5">
            <a:extLst>
              <a:ext uri="{FF2B5EF4-FFF2-40B4-BE49-F238E27FC236}">
                <a16:creationId xmlns:a16="http://schemas.microsoft.com/office/drawing/2014/main" id="{E229E3C6-4B25-742B-DEAC-17538CB99935}"/>
              </a:ext>
              <a:ext uri="{C183D7F6-B498-43B3-948B-1728B52AA6E4}">
                <adec:decorative xmlns:adec="http://schemas.microsoft.com/office/drawing/2017/decorative" val="1"/>
              </a:ext>
            </a:extLst>
          </p:cNvPr>
          <p:cNvSpPr/>
          <p:nvPr/>
        </p:nvSpPr>
        <p:spPr>
          <a:xfrm>
            <a:off x="11194169" y="-611873"/>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4" name="AutoShape 4">
            <a:extLst>
              <a:ext uri="{FF2B5EF4-FFF2-40B4-BE49-F238E27FC236}">
                <a16:creationId xmlns:a16="http://schemas.microsoft.com/office/drawing/2014/main" id="{2BE9D450-B933-F828-F5DC-2DF9F780766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 name="Text Placeholder 19">
            <a:extLst>
              <a:ext uri="{FF2B5EF4-FFF2-40B4-BE49-F238E27FC236}">
                <a16:creationId xmlns:a16="http://schemas.microsoft.com/office/drawing/2014/main" id="{A13E71AA-1B8E-1CA1-2C8F-4887A194D108}"/>
              </a:ext>
            </a:extLst>
          </p:cNvPr>
          <p:cNvSpPr>
            <a:spLocks noGrp="1"/>
          </p:cNvSpPr>
          <p:nvPr>
            <p:ph type="body" sz="quarter" idx="28"/>
          </p:nvPr>
        </p:nvSpPr>
        <p:spPr>
          <a:xfrm>
            <a:off x="415434" y="887240"/>
            <a:ext cx="4725733" cy="5567881"/>
          </a:xfrm>
        </p:spPr>
        <p:txBody>
          <a:bodyPr/>
          <a:lstStyle/>
          <a:p>
            <a:endParaRPr lang="en-US" sz="1600" dirty="0">
              <a:latin typeface="Spectral"/>
            </a:endParaRPr>
          </a:p>
          <a:p>
            <a:r>
              <a:rPr lang="en-US" sz="1600" dirty="0">
                <a:latin typeface="Spectral"/>
              </a:rPr>
              <a:t>There are several types of checksums, each with its own strengths and weaknesses. Here are a few of the most common:</a:t>
            </a:r>
          </a:p>
          <a:p>
            <a:endParaRPr lang="en-US" sz="1600" dirty="0">
              <a:latin typeface="Spectral"/>
            </a:endParaRPr>
          </a:p>
          <a:p>
            <a:pPr marL="285750" indent="-285750">
              <a:buFont typeface="Wingdings" panose="05000000000000000000" pitchFamily="2" charset="2"/>
              <a:buChar char="q"/>
            </a:pPr>
            <a:r>
              <a:rPr lang="en-US" sz="1600" b="1" dirty="0">
                <a:latin typeface="Spectral"/>
              </a:rPr>
              <a:t>Parity Bit:</a:t>
            </a:r>
            <a:r>
              <a:rPr lang="en-US" sz="1600" dirty="0">
                <a:latin typeface="Spectral"/>
              </a:rPr>
              <a:t> A parity bit is a single bit that is added to a group of bits to make the total number of 1s either even (even parity) or odd (odd parity). While it can detect single bit errors, it fails if an even number of bits are flipped.</a:t>
            </a:r>
          </a:p>
          <a:p>
            <a:pPr marL="285750" indent="-285750">
              <a:buFont typeface="Wingdings" panose="05000000000000000000" pitchFamily="2" charset="2"/>
              <a:buChar char="q"/>
            </a:pPr>
            <a:r>
              <a:rPr lang="en-US" sz="1600" b="1" dirty="0">
                <a:latin typeface="Spectral"/>
              </a:rPr>
              <a:t>CRC (Cyclic Redundancy Check):</a:t>
            </a:r>
            <a:r>
              <a:rPr lang="en-US" sz="1600" dirty="0">
                <a:latin typeface="Spectral"/>
              </a:rPr>
              <a:t> It works by treating the data as a large binary number and dividing it by a predetermined divisor. The remainder of this division becomes the checksum. CRCs are designed to detect common errors caused by noise in transmission channels.</a:t>
            </a:r>
          </a:p>
          <a:p>
            <a:pPr marL="285750" indent="-285750">
              <a:buFont typeface="Wingdings" panose="05000000000000000000" pitchFamily="2" charset="2"/>
              <a:buChar char="q"/>
            </a:pPr>
            <a:r>
              <a:rPr lang="en-US" sz="1600" b="1" dirty="0">
                <a:latin typeface="Spectral"/>
              </a:rPr>
              <a:t>Cryptographic Hash Functions: </a:t>
            </a:r>
            <a:r>
              <a:rPr lang="en-US" sz="1600" dirty="0">
                <a:latin typeface="Spectral"/>
              </a:rPr>
              <a:t>These are one-way functions that generate a fixed-size hash value from the data. Popular examples include MD5, SHA-1, and SHA-256.</a:t>
            </a:r>
          </a:p>
        </p:txBody>
      </p:sp>
      <p:cxnSp>
        <p:nvCxnSpPr>
          <p:cNvPr id="3" name="Straight Connector 2">
            <a:extLst>
              <a:ext uri="{FF2B5EF4-FFF2-40B4-BE49-F238E27FC236}">
                <a16:creationId xmlns:a16="http://schemas.microsoft.com/office/drawing/2014/main" id="{2DF03D63-2399-BCA0-E111-30654467765B}"/>
              </a:ext>
            </a:extLst>
          </p:cNvPr>
          <p:cNvCxnSpPr>
            <a:cxnSpLocks/>
          </p:cNvCxnSpPr>
          <p:nvPr/>
        </p:nvCxnSpPr>
        <p:spPr>
          <a:xfrm>
            <a:off x="5253135" y="1047733"/>
            <a:ext cx="0" cy="540738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996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CFC"/>
        </a:solidFill>
        <a:effectLst/>
      </p:bgPr>
    </p:bg>
    <p:spTree>
      <p:nvGrpSpPr>
        <p:cNvPr id="1" name="">
          <a:extLst>
            <a:ext uri="{FF2B5EF4-FFF2-40B4-BE49-F238E27FC236}">
              <a16:creationId xmlns:a16="http://schemas.microsoft.com/office/drawing/2014/main" id="{47806AF4-68AA-E702-808D-15B957075E72}"/>
            </a:ext>
          </a:extLst>
        </p:cNvPr>
        <p:cNvGrpSpPr/>
        <p:nvPr/>
      </p:nvGrpSpPr>
      <p:grpSpPr>
        <a:xfrm>
          <a:off x="0" y="0"/>
          <a:ext cx="0" cy="0"/>
          <a:chOff x="0" y="0"/>
          <a:chExt cx="0" cy="0"/>
        </a:xfrm>
      </p:grpSpPr>
      <p:pic>
        <p:nvPicPr>
          <p:cNvPr id="12" name="Picture 11">
            <a:extLst>
              <a:ext uri="{FF2B5EF4-FFF2-40B4-BE49-F238E27FC236}">
                <a16:creationId xmlns:a16="http://schemas.microsoft.com/office/drawing/2014/main" id="{93DF7074-E0C1-9A6E-879C-A225E7724BFC}"/>
              </a:ext>
            </a:extLst>
          </p:cNvPr>
          <p:cNvPicPr>
            <a:picLocks noChangeAspect="1"/>
          </p:cNvPicPr>
          <p:nvPr/>
        </p:nvPicPr>
        <p:blipFill>
          <a:blip r:embed="rId3"/>
          <a:stretch>
            <a:fillRect/>
          </a:stretch>
        </p:blipFill>
        <p:spPr>
          <a:xfrm>
            <a:off x="6096000" y="887240"/>
            <a:ext cx="5822302" cy="5822302"/>
          </a:xfrm>
          <a:prstGeom prst="rect">
            <a:avLst/>
          </a:prstGeom>
        </p:spPr>
      </p:pic>
      <p:sp>
        <p:nvSpPr>
          <p:cNvPr id="5" name="Title 4">
            <a:extLst>
              <a:ext uri="{FF2B5EF4-FFF2-40B4-BE49-F238E27FC236}">
                <a16:creationId xmlns:a16="http://schemas.microsoft.com/office/drawing/2014/main" id="{9360011A-1FC0-2DFB-25D5-B26F369B396A}"/>
              </a:ext>
            </a:extLst>
          </p:cNvPr>
          <p:cNvSpPr>
            <a:spLocks noGrp="1"/>
          </p:cNvSpPr>
          <p:nvPr>
            <p:ph type="title"/>
          </p:nvPr>
        </p:nvSpPr>
        <p:spPr>
          <a:xfrm>
            <a:off x="415434" y="134347"/>
            <a:ext cx="9892859" cy="752893"/>
          </a:xfrm>
        </p:spPr>
        <p:txBody>
          <a:bodyPr/>
          <a:lstStyle/>
          <a:p>
            <a:r>
              <a:rPr lang="en-US" altLang="zh-CN" sz="4000" dirty="0"/>
              <a:t>Real-World Applications of Checksums</a:t>
            </a:r>
            <a:endParaRPr lang="en-US" sz="4000" dirty="0"/>
          </a:p>
        </p:txBody>
      </p:sp>
      <p:sp>
        <p:nvSpPr>
          <p:cNvPr id="7" name="Slide Number Placeholder 6">
            <a:extLst>
              <a:ext uri="{FF2B5EF4-FFF2-40B4-BE49-F238E27FC236}">
                <a16:creationId xmlns:a16="http://schemas.microsoft.com/office/drawing/2014/main" id="{0F16BD8A-48E6-D8BD-8D83-02BA9874AE48}"/>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6" name="Freeform: Shape 5">
            <a:extLst>
              <a:ext uri="{FF2B5EF4-FFF2-40B4-BE49-F238E27FC236}">
                <a16:creationId xmlns:a16="http://schemas.microsoft.com/office/drawing/2014/main" id="{94DBE3C9-AE56-8CF9-F864-5B795BA15A84}"/>
              </a:ext>
              <a:ext uri="{C183D7F6-B498-43B3-948B-1728B52AA6E4}">
                <adec:decorative xmlns:adec="http://schemas.microsoft.com/office/drawing/2017/decorative" val="1"/>
              </a:ext>
            </a:extLst>
          </p:cNvPr>
          <p:cNvSpPr/>
          <p:nvPr/>
        </p:nvSpPr>
        <p:spPr>
          <a:xfrm>
            <a:off x="11194169" y="-611873"/>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4" name="AutoShape 4">
            <a:extLst>
              <a:ext uri="{FF2B5EF4-FFF2-40B4-BE49-F238E27FC236}">
                <a16:creationId xmlns:a16="http://schemas.microsoft.com/office/drawing/2014/main" id="{153BF4B8-9344-868F-92D2-A5D59BA81AC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 name="Text Placeholder 19">
            <a:extLst>
              <a:ext uri="{FF2B5EF4-FFF2-40B4-BE49-F238E27FC236}">
                <a16:creationId xmlns:a16="http://schemas.microsoft.com/office/drawing/2014/main" id="{91CE49A4-C38C-68F9-C03C-AB3955832B7B}"/>
              </a:ext>
            </a:extLst>
          </p:cNvPr>
          <p:cNvSpPr>
            <a:spLocks noGrp="1"/>
          </p:cNvSpPr>
          <p:nvPr>
            <p:ph type="body" sz="quarter" idx="28"/>
          </p:nvPr>
        </p:nvSpPr>
        <p:spPr>
          <a:xfrm>
            <a:off x="415434" y="1175657"/>
            <a:ext cx="5322893" cy="5407388"/>
          </a:xfrm>
        </p:spPr>
        <p:txBody>
          <a:bodyPr/>
          <a:lstStyle/>
          <a:p>
            <a:pPr marL="285750" indent="-285750">
              <a:buFont typeface="Wingdings" panose="05000000000000000000" pitchFamily="2" charset="2"/>
              <a:buChar char="q"/>
            </a:pPr>
            <a:r>
              <a:rPr lang="en-US" sz="1600" b="1" dirty="0">
                <a:latin typeface="Spectral"/>
              </a:rPr>
              <a:t>File downloads</a:t>
            </a:r>
            <a:r>
              <a:rPr lang="en-US" sz="1600" dirty="0">
                <a:latin typeface="Spectral"/>
              </a:rPr>
              <a:t>: Checksums verify that downloaded files are complete and uncorrupted.</a:t>
            </a:r>
          </a:p>
          <a:p>
            <a:pPr marL="285750" indent="-285750">
              <a:buFont typeface="Wingdings" panose="05000000000000000000" pitchFamily="2" charset="2"/>
              <a:buChar char="q"/>
            </a:pPr>
            <a:endParaRPr lang="en-US" sz="1600" dirty="0">
              <a:latin typeface="Spectral"/>
            </a:endParaRPr>
          </a:p>
          <a:p>
            <a:pPr marL="285750" indent="-285750">
              <a:buFont typeface="Wingdings" panose="05000000000000000000" pitchFamily="2" charset="2"/>
              <a:buChar char="q"/>
            </a:pPr>
            <a:r>
              <a:rPr lang="en-US" sz="1600" b="1" dirty="0">
                <a:latin typeface="Spectral"/>
              </a:rPr>
              <a:t>Data backups</a:t>
            </a:r>
            <a:r>
              <a:rPr lang="en-US" sz="1600" dirty="0">
                <a:latin typeface="Spectral"/>
              </a:rPr>
              <a:t>: Checksums ensure that backed-up data is accurate and trustworthy.</a:t>
            </a:r>
          </a:p>
          <a:p>
            <a:pPr marL="285750" indent="-285750">
              <a:buFont typeface="Wingdings" panose="05000000000000000000" pitchFamily="2" charset="2"/>
              <a:buChar char="q"/>
            </a:pPr>
            <a:endParaRPr lang="en-US" sz="1600" dirty="0">
              <a:latin typeface="Spectral"/>
            </a:endParaRPr>
          </a:p>
          <a:p>
            <a:pPr marL="285750" indent="-285750">
              <a:buFont typeface="Wingdings" panose="05000000000000000000" pitchFamily="2" charset="2"/>
              <a:buChar char="q"/>
            </a:pPr>
            <a:r>
              <a:rPr lang="en-US" sz="1600" b="1" dirty="0">
                <a:latin typeface="Spectral"/>
              </a:rPr>
              <a:t>Network communication</a:t>
            </a:r>
            <a:r>
              <a:rPr lang="en-US" sz="1600" dirty="0">
                <a:latin typeface="Spectral"/>
              </a:rPr>
              <a:t>: Checksums guarantee that data packets are transmitted correctly, preventing errors and corruption.</a:t>
            </a:r>
          </a:p>
          <a:p>
            <a:pPr marL="285750" indent="-285750">
              <a:buFont typeface="Wingdings" panose="05000000000000000000" pitchFamily="2" charset="2"/>
              <a:buChar char="q"/>
            </a:pPr>
            <a:endParaRPr lang="en-US" sz="1600" dirty="0">
              <a:latin typeface="Spectral"/>
            </a:endParaRPr>
          </a:p>
          <a:p>
            <a:r>
              <a:rPr lang="en-US" sz="1600" dirty="0">
                <a:latin typeface="Spectral"/>
              </a:rPr>
              <a:t>To summarize, checksums serve as a vital line of defense, safeguarding against errors and corruption.</a:t>
            </a:r>
          </a:p>
          <a:p>
            <a:endParaRPr lang="en-US" sz="1600" dirty="0">
              <a:latin typeface="Spectral"/>
            </a:endParaRPr>
          </a:p>
          <a:p>
            <a:r>
              <a:rPr lang="en-US" sz="1600" dirty="0">
                <a:latin typeface="Spectral"/>
              </a:rPr>
              <a:t>From file downloads and data storage to network transmissions and software installations, checksums work tirelessly to detect errors, prevent corruption, and give us confidence in the accuracy of our digital information.</a:t>
            </a:r>
          </a:p>
          <a:p>
            <a:br>
              <a:rPr lang="en-US" sz="1600" dirty="0">
                <a:latin typeface="Spectral"/>
              </a:rPr>
            </a:br>
            <a:endParaRPr lang="en-US" sz="1600" dirty="0">
              <a:latin typeface="Spectral"/>
            </a:endParaRPr>
          </a:p>
        </p:txBody>
      </p:sp>
      <p:cxnSp>
        <p:nvCxnSpPr>
          <p:cNvPr id="3" name="Straight Connector 2">
            <a:extLst>
              <a:ext uri="{FF2B5EF4-FFF2-40B4-BE49-F238E27FC236}">
                <a16:creationId xmlns:a16="http://schemas.microsoft.com/office/drawing/2014/main" id="{077E845B-5334-5928-B015-DA7D7AAC053E}"/>
              </a:ext>
            </a:extLst>
          </p:cNvPr>
          <p:cNvCxnSpPr>
            <a:cxnSpLocks/>
          </p:cNvCxnSpPr>
          <p:nvPr/>
        </p:nvCxnSpPr>
        <p:spPr>
          <a:xfrm>
            <a:off x="5738327" y="1175657"/>
            <a:ext cx="0" cy="540738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1581768"/>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2.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3325</TotalTime>
  <Words>490</Words>
  <Application>Microsoft Office PowerPoint</Application>
  <PresentationFormat>Widescreen</PresentationFormat>
  <Paragraphs>41</Paragraphs>
  <Slides>4</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vt:i4>
      </vt:variant>
    </vt:vector>
  </HeadingPairs>
  <TitlesOfParts>
    <vt:vector size="13" baseType="lpstr">
      <vt:lpstr>等线</vt:lpstr>
      <vt:lpstr>Abadi</vt:lpstr>
      <vt:lpstr>Arial</vt:lpstr>
      <vt:lpstr>Calibri</vt:lpstr>
      <vt:lpstr>Posterama Text Black</vt:lpstr>
      <vt:lpstr>Posterama Text SemiBold</vt:lpstr>
      <vt:lpstr>Spectral</vt:lpstr>
      <vt:lpstr>Wingdings</vt:lpstr>
      <vt:lpstr>Office 主题​​</vt:lpstr>
      <vt:lpstr>What is Checksums?</vt:lpstr>
      <vt:lpstr>How Does a Checksum Work ?</vt:lpstr>
      <vt:lpstr>Types of Checksum</vt:lpstr>
      <vt:lpstr>Real-World Applications of Checksums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194</cp:revision>
  <dcterms:created xsi:type="dcterms:W3CDTF">2024-08-09T17:51:35Z</dcterms:created>
  <dcterms:modified xsi:type="dcterms:W3CDTF">2025-07-06T20:49:13Z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